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EBE8F-581B-43ED-9B95-ACBEA3884519}" type="datetimeFigureOut">
              <a:rPr lang="en-US" smtClean="0"/>
              <a:pPr/>
              <a:t>4/6/2009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0951E-DBA8-4472-8F37-361E6B29D02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به نام خداوند جان و خرد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876800"/>
          </a:xfrm>
        </p:spPr>
        <p:txBody>
          <a:bodyPr>
            <a:normAutofit/>
          </a:bodyPr>
          <a:lstStyle/>
          <a:p>
            <a:pPr algn="ctr"/>
            <a:endParaRPr lang="fa-IR" sz="4400" dirty="0" smtClean="0"/>
          </a:p>
          <a:p>
            <a:pPr algn="ctr"/>
            <a:r>
              <a:rPr lang="fa-IR" sz="4400" dirty="0" smtClean="0"/>
              <a:t>گفتار اول</a:t>
            </a:r>
          </a:p>
          <a:p>
            <a:pPr algn="ctr" rtl="1"/>
            <a:r>
              <a:rPr lang="fa-IR" sz="4400" dirty="0" smtClean="0"/>
              <a:t>احتمال و عدد </a:t>
            </a:r>
            <a:r>
              <a:rPr lang="el-GR" sz="4400" dirty="0" smtClean="0"/>
              <a:t>π</a:t>
            </a:r>
            <a:endParaRPr lang="fa-IR" sz="4400" dirty="0" smtClean="0"/>
          </a:p>
          <a:p>
            <a:pPr algn="ctr" rtl="1"/>
            <a:endParaRPr lang="fa-IR" sz="4400" dirty="0" smtClean="0"/>
          </a:p>
          <a:p>
            <a:pPr algn="ctr" rtl="1"/>
            <a:r>
              <a:rPr lang="fa-IR" sz="3200" dirty="0" smtClean="0">
                <a:solidFill>
                  <a:srgbClr val="FFFF00"/>
                </a:solidFill>
              </a:rPr>
              <a:t>تهیه کننده : زهرا هامانی جزی </a:t>
            </a:r>
          </a:p>
          <a:p>
            <a:pPr algn="ctr" rtl="1"/>
            <a:r>
              <a:rPr lang="fa-IR" sz="2800" b="1" dirty="0" smtClean="0">
                <a:solidFill>
                  <a:srgbClr val="FFFF00"/>
                </a:solidFill>
              </a:rPr>
              <a:t>منبع : کتاب ابتکارهایی در ریاضیات</a:t>
            </a:r>
            <a:endParaRPr lang="fa-IR" sz="2800" b="1" dirty="0" smtClean="0">
              <a:solidFill>
                <a:srgbClr val="FFFF00"/>
              </a:solidFill>
            </a:endParaRPr>
          </a:p>
          <a:p>
            <a:pPr algn="ctr" rtl="1"/>
            <a:endParaRPr lang="en-US" sz="4400" dirty="0" smtClean="0"/>
          </a:p>
          <a:p>
            <a:pPr algn="ctr" rtl="1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احتمال و عدد </a:t>
            </a:r>
            <a:r>
              <a:rPr lang="el-G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fa-IR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fa-IR" sz="2400" dirty="0" smtClean="0"/>
              <a:t>چارتز در حدود سال 1904 به طور تجربی ثابت کرد که :</a:t>
            </a:r>
          </a:p>
          <a:p>
            <a:pPr algn="r" rtl="1">
              <a:buNone/>
            </a:pPr>
            <a:r>
              <a:rPr lang="fa-IR" sz="2400" dirty="0" smtClean="0"/>
              <a:t>    احتمال اینکه دو عدد صحیح و مثبت که به تصادف انتخاب شده اند ، نسبت به هم اول باشند </a:t>
            </a:r>
            <a:r>
              <a:rPr lang="en-US" sz="2400" dirty="0" smtClean="0"/>
              <a:t>6/</a:t>
            </a:r>
            <a:r>
              <a:rPr lang="el-GR" sz="2400" dirty="0" smtClean="0"/>
              <a:t> π</a:t>
            </a:r>
            <a:r>
              <a:rPr lang="en-US" sz="2400" dirty="0" smtClean="0">
                <a:latin typeface="Aharoni"/>
                <a:cs typeface="Aharoni"/>
              </a:rPr>
              <a:t>²</a:t>
            </a:r>
            <a:r>
              <a:rPr lang="fa-IR" sz="2400" dirty="0" smtClean="0">
                <a:latin typeface="Aharoni"/>
                <a:cs typeface="Aharoni"/>
              </a:rPr>
              <a:t> است.</a:t>
            </a:r>
          </a:p>
          <a:p>
            <a:pPr algn="r" rtl="1">
              <a:buNone/>
            </a:pPr>
            <a:r>
              <a:rPr lang="fa-IR" sz="2400" dirty="0" smtClean="0">
                <a:latin typeface="Aharoni"/>
                <a:cs typeface="Aharoni"/>
              </a:rPr>
              <a:t>او به 50 شاگردش گفت که 5 جفت عدد انتخاب کنند ، از بین این 250 جفت عدد 154 جفت نسبت به هم اول بودند و احتمال برابر 154/250 شد که او این نسبت را برابر </a:t>
            </a:r>
            <a:r>
              <a:rPr lang="en-US" sz="2400" dirty="0" smtClean="0">
                <a:latin typeface="Aharoni"/>
                <a:cs typeface="Aharoni"/>
              </a:rPr>
              <a:t>6/x² </a:t>
            </a:r>
            <a:r>
              <a:rPr lang="fa-IR" sz="2400" dirty="0" smtClean="0">
                <a:latin typeface="Aharoni"/>
                <a:cs typeface="Aharoni"/>
              </a:rPr>
              <a:t> قرار داد و بدست آورد:</a:t>
            </a:r>
            <a:r>
              <a:rPr lang="en-US" sz="2400" dirty="0" smtClean="0">
                <a:latin typeface="Aharoni"/>
                <a:cs typeface="Aharoni"/>
              </a:rPr>
              <a:t>x=3/12          </a:t>
            </a:r>
            <a:endParaRPr lang="fa-IR" sz="2400" dirty="0" smtClean="0">
              <a:latin typeface="Aharoni"/>
              <a:cs typeface="Aharoni"/>
            </a:endParaRPr>
          </a:p>
          <a:p>
            <a:pPr algn="r" rtl="1"/>
            <a:endParaRPr lang="fa-IR" sz="2400" dirty="0" smtClean="0">
              <a:latin typeface="Aharoni"/>
              <a:cs typeface="Aharoni"/>
            </a:endParaRPr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احتمال و عدد </a:t>
            </a:r>
            <a:r>
              <a:rPr lang="el-G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اگر دو عدد صحیح مثبت </a:t>
            </a:r>
            <a:r>
              <a:rPr lang="en-US" dirty="0" smtClean="0"/>
              <a:t>x </a:t>
            </a:r>
            <a:r>
              <a:rPr lang="fa-IR" dirty="0" smtClean="0"/>
              <a:t> ، </a:t>
            </a:r>
            <a:r>
              <a:rPr lang="en-US" dirty="0" smtClean="0"/>
              <a:t>y</a:t>
            </a:r>
            <a:r>
              <a:rPr lang="fa-IR" dirty="0" smtClean="0"/>
              <a:t> هر دو کوچکتر از 1، به تصادف انتخاب و نوشته شوند، احتمال اینکه همراه با عدد 1، یک سه تایی </a:t>
            </a:r>
            <a:r>
              <a:rPr lang="en-US" dirty="0" smtClean="0"/>
              <a:t>(x,y,1)</a:t>
            </a:r>
            <a:r>
              <a:rPr lang="fa-IR" dirty="0" smtClean="0"/>
              <a:t> از اعداد بدست آید که اضلاع یک مثلث منفرج الزاویه باشند، برابر با </a:t>
            </a:r>
            <a:r>
              <a:rPr lang="en-US" dirty="0" smtClean="0"/>
              <a:t>(</a:t>
            </a:r>
            <a:r>
              <a:rPr lang="el-GR" dirty="0" smtClean="0"/>
              <a:t>π</a:t>
            </a:r>
            <a:r>
              <a:rPr lang="en-US" dirty="0" smtClean="0"/>
              <a:t>-2)/4</a:t>
            </a:r>
            <a:r>
              <a:rPr lang="fa-IR" dirty="0" smtClean="0"/>
              <a:t> است.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اثبات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fa-IR" sz="2000" dirty="0" smtClean="0"/>
          </a:p>
          <a:p>
            <a:pPr algn="r" rtl="1">
              <a:buNone/>
            </a:pPr>
            <a:endParaRPr lang="fa-IR" sz="2000" dirty="0"/>
          </a:p>
          <a:p>
            <a:pPr algn="r" rtl="1">
              <a:buNone/>
            </a:pPr>
            <a:r>
              <a:rPr lang="fa-IR" sz="2000" dirty="0" smtClean="0"/>
              <a:t>احتمال اینکه </a:t>
            </a:r>
            <a:r>
              <a:rPr lang="en-US" sz="2000" dirty="0" smtClean="0"/>
              <a:t>P</a:t>
            </a:r>
            <a:r>
              <a:rPr lang="fa-IR" sz="2000" dirty="0" smtClean="0"/>
              <a:t> در داخل ناحیه ایی مانند </a:t>
            </a:r>
            <a:r>
              <a:rPr lang="en-US" sz="2000" dirty="0" smtClean="0"/>
              <a:t>G</a:t>
            </a:r>
            <a:r>
              <a:rPr lang="fa-IR" sz="2000" dirty="0" smtClean="0"/>
              <a:t> </a:t>
            </a:r>
          </a:p>
          <a:p>
            <a:pPr algn="r" rtl="1">
              <a:buNone/>
            </a:pPr>
            <a:r>
              <a:rPr lang="fa-IR" sz="2000" dirty="0" smtClean="0"/>
              <a:t>از مربع قرار گیرد برابر است با:</a:t>
            </a:r>
          </a:p>
          <a:p>
            <a:pPr algn="r" rtl="1">
              <a:buNone/>
            </a:pPr>
            <a:r>
              <a:rPr lang="fa-IR" sz="2000" dirty="0" smtClean="0"/>
              <a:t>نسبت مساحت </a:t>
            </a:r>
            <a:r>
              <a:rPr lang="en-US" sz="2000" dirty="0" smtClean="0"/>
              <a:t>G</a:t>
            </a:r>
            <a:r>
              <a:rPr lang="fa-IR" sz="2000" dirty="0" smtClean="0"/>
              <a:t> به مساحت کل.</a:t>
            </a:r>
          </a:p>
          <a:p>
            <a:pPr algn="r" rtl="1">
              <a:buNone/>
            </a:pPr>
            <a:r>
              <a:rPr lang="fa-IR" sz="2000" dirty="0" smtClean="0"/>
              <a:t> </a:t>
            </a:r>
            <a:endParaRPr lang="en-US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114300" y="36957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43000" y="4876800"/>
            <a:ext cx="541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00200" y="27432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971800" y="38100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2129373" y="3059599"/>
            <a:ext cx="1452027" cy="1588601"/>
          </a:xfrm>
          <a:custGeom>
            <a:avLst/>
            <a:gdLst>
              <a:gd name="connsiteX0" fmla="*/ 46931 w 1452027"/>
              <a:gd name="connsiteY0" fmla="*/ 888642 h 1588601"/>
              <a:gd name="connsiteX1" fmla="*/ 124204 w 1452027"/>
              <a:gd name="connsiteY1" fmla="*/ 850006 h 1588601"/>
              <a:gd name="connsiteX2" fmla="*/ 188599 w 1452027"/>
              <a:gd name="connsiteY2" fmla="*/ 811369 h 1588601"/>
              <a:gd name="connsiteX3" fmla="*/ 240114 w 1452027"/>
              <a:gd name="connsiteY3" fmla="*/ 759854 h 1588601"/>
              <a:gd name="connsiteX4" fmla="*/ 278751 w 1452027"/>
              <a:gd name="connsiteY4" fmla="*/ 734096 h 1588601"/>
              <a:gd name="connsiteX5" fmla="*/ 356024 w 1452027"/>
              <a:gd name="connsiteY5" fmla="*/ 592428 h 1588601"/>
              <a:gd name="connsiteX6" fmla="*/ 407540 w 1452027"/>
              <a:gd name="connsiteY6" fmla="*/ 515155 h 1588601"/>
              <a:gd name="connsiteX7" fmla="*/ 446176 w 1452027"/>
              <a:gd name="connsiteY7" fmla="*/ 450761 h 1588601"/>
              <a:gd name="connsiteX8" fmla="*/ 459055 w 1452027"/>
              <a:gd name="connsiteY8" fmla="*/ 399245 h 1588601"/>
              <a:gd name="connsiteX9" fmla="*/ 484813 w 1452027"/>
              <a:gd name="connsiteY9" fmla="*/ 206062 h 1588601"/>
              <a:gd name="connsiteX10" fmla="*/ 549207 w 1452027"/>
              <a:gd name="connsiteY10" fmla="*/ 128789 h 1588601"/>
              <a:gd name="connsiteX11" fmla="*/ 600723 w 1452027"/>
              <a:gd name="connsiteY11" fmla="*/ 90152 h 1588601"/>
              <a:gd name="connsiteX12" fmla="*/ 665117 w 1452027"/>
              <a:gd name="connsiteY12" fmla="*/ 25758 h 1588601"/>
              <a:gd name="connsiteX13" fmla="*/ 729511 w 1452027"/>
              <a:gd name="connsiteY13" fmla="*/ 38637 h 1588601"/>
              <a:gd name="connsiteX14" fmla="*/ 806785 w 1452027"/>
              <a:gd name="connsiteY14" fmla="*/ 25758 h 1588601"/>
              <a:gd name="connsiteX15" fmla="*/ 858300 w 1452027"/>
              <a:gd name="connsiteY15" fmla="*/ 0 h 1588601"/>
              <a:gd name="connsiteX16" fmla="*/ 999968 w 1452027"/>
              <a:gd name="connsiteY16" fmla="*/ 38637 h 1588601"/>
              <a:gd name="connsiteX17" fmla="*/ 1038604 w 1452027"/>
              <a:gd name="connsiteY17" fmla="*/ 103031 h 1588601"/>
              <a:gd name="connsiteX18" fmla="*/ 1077241 w 1452027"/>
              <a:gd name="connsiteY18" fmla="*/ 154547 h 1588601"/>
              <a:gd name="connsiteX19" fmla="*/ 1102999 w 1452027"/>
              <a:gd name="connsiteY19" fmla="*/ 193183 h 1588601"/>
              <a:gd name="connsiteX20" fmla="*/ 1141635 w 1452027"/>
              <a:gd name="connsiteY20" fmla="*/ 244699 h 1588601"/>
              <a:gd name="connsiteX21" fmla="*/ 1206030 w 1452027"/>
              <a:gd name="connsiteY21" fmla="*/ 347730 h 1588601"/>
              <a:gd name="connsiteX22" fmla="*/ 1244666 w 1452027"/>
              <a:gd name="connsiteY22" fmla="*/ 399245 h 1588601"/>
              <a:gd name="connsiteX23" fmla="*/ 1309061 w 1452027"/>
              <a:gd name="connsiteY23" fmla="*/ 476519 h 1588601"/>
              <a:gd name="connsiteX24" fmla="*/ 1347697 w 1452027"/>
              <a:gd name="connsiteY24" fmla="*/ 502276 h 1588601"/>
              <a:gd name="connsiteX25" fmla="*/ 1373455 w 1452027"/>
              <a:gd name="connsiteY25" fmla="*/ 540913 h 1588601"/>
              <a:gd name="connsiteX26" fmla="*/ 1412092 w 1452027"/>
              <a:gd name="connsiteY26" fmla="*/ 643944 h 1588601"/>
              <a:gd name="connsiteX27" fmla="*/ 1424971 w 1452027"/>
              <a:gd name="connsiteY27" fmla="*/ 708338 h 1588601"/>
              <a:gd name="connsiteX28" fmla="*/ 1450728 w 1452027"/>
              <a:gd name="connsiteY28" fmla="*/ 785612 h 1588601"/>
              <a:gd name="connsiteX29" fmla="*/ 1437849 w 1452027"/>
              <a:gd name="connsiteY29" fmla="*/ 991673 h 1588601"/>
              <a:gd name="connsiteX30" fmla="*/ 1399213 w 1452027"/>
              <a:gd name="connsiteY30" fmla="*/ 1030310 h 1588601"/>
              <a:gd name="connsiteX31" fmla="*/ 1334818 w 1452027"/>
              <a:gd name="connsiteY31" fmla="*/ 1094704 h 1588601"/>
              <a:gd name="connsiteX32" fmla="*/ 1218909 w 1452027"/>
              <a:gd name="connsiteY32" fmla="*/ 1223493 h 1588601"/>
              <a:gd name="connsiteX33" fmla="*/ 1141635 w 1452027"/>
              <a:gd name="connsiteY33" fmla="*/ 1275009 h 1588601"/>
              <a:gd name="connsiteX34" fmla="*/ 1012847 w 1452027"/>
              <a:gd name="connsiteY34" fmla="*/ 1352282 h 1588601"/>
              <a:gd name="connsiteX35" fmla="*/ 896937 w 1452027"/>
              <a:gd name="connsiteY35" fmla="*/ 1468192 h 1588601"/>
              <a:gd name="connsiteX36" fmla="*/ 819663 w 1452027"/>
              <a:gd name="connsiteY36" fmla="*/ 1519707 h 1588601"/>
              <a:gd name="connsiteX37" fmla="*/ 781027 w 1452027"/>
              <a:gd name="connsiteY37" fmla="*/ 1545465 h 1588601"/>
              <a:gd name="connsiteX38" fmla="*/ 703754 w 1452027"/>
              <a:gd name="connsiteY38" fmla="*/ 1558344 h 1588601"/>
              <a:gd name="connsiteX39" fmla="*/ 652238 w 1452027"/>
              <a:gd name="connsiteY39" fmla="*/ 1571223 h 1588601"/>
              <a:gd name="connsiteX40" fmla="*/ 587844 w 1452027"/>
              <a:gd name="connsiteY40" fmla="*/ 1584102 h 1588601"/>
              <a:gd name="connsiteX41" fmla="*/ 394661 w 1452027"/>
              <a:gd name="connsiteY41" fmla="*/ 1558344 h 1588601"/>
              <a:gd name="connsiteX42" fmla="*/ 343145 w 1452027"/>
              <a:gd name="connsiteY42" fmla="*/ 1455313 h 1588601"/>
              <a:gd name="connsiteX43" fmla="*/ 252993 w 1452027"/>
              <a:gd name="connsiteY43" fmla="*/ 1378040 h 1588601"/>
              <a:gd name="connsiteX44" fmla="*/ 201478 w 1452027"/>
              <a:gd name="connsiteY44" fmla="*/ 1352282 h 1588601"/>
              <a:gd name="connsiteX45" fmla="*/ 162841 w 1452027"/>
              <a:gd name="connsiteY45" fmla="*/ 1326524 h 1588601"/>
              <a:gd name="connsiteX46" fmla="*/ 124204 w 1452027"/>
              <a:gd name="connsiteY46" fmla="*/ 1236372 h 1588601"/>
              <a:gd name="connsiteX47" fmla="*/ 72689 w 1452027"/>
              <a:gd name="connsiteY47" fmla="*/ 1146220 h 1588601"/>
              <a:gd name="connsiteX48" fmla="*/ 46931 w 1452027"/>
              <a:gd name="connsiteY48" fmla="*/ 1094704 h 1588601"/>
              <a:gd name="connsiteX49" fmla="*/ 34052 w 1452027"/>
              <a:gd name="connsiteY49" fmla="*/ 991673 h 1588601"/>
              <a:gd name="connsiteX50" fmla="*/ 8294 w 1452027"/>
              <a:gd name="connsiteY50" fmla="*/ 953037 h 1588601"/>
              <a:gd name="connsiteX51" fmla="*/ 59810 w 1452027"/>
              <a:gd name="connsiteY51" fmla="*/ 862885 h 1588601"/>
              <a:gd name="connsiteX52" fmla="*/ 46931 w 1452027"/>
              <a:gd name="connsiteY52" fmla="*/ 888642 h 1588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452027" h="1588601">
                <a:moveTo>
                  <a:pt x="46931" y="888642"/>
                </a:moveTo>
                <a:cubicBezTo>
                  <a:pt x="57663" y="886496"/>
                  <a:pt x="67138" y="885672"/>
                  <a:pt x="124204" y="850006"/>
                </a:cubicBezTo>
                <a:cubicBezTo>
                  <a:pt x="145431" y="836739"/>
                  <a:pt x="168840" y="826737"/>
                  <a:pt x="188599" y="811369"/>
                </a:cubicBezTo>
                <a:cubicBezTo>
                  <a:pt x="207768" y="796460"/>
                  <a:pt x="221676" y="775658"/>
                  <a:pt x="240114" y="759854"/>
                </a:cubicBezTo>
                <a:cubicBezTo>
                  <a:pt x="251866" y="749781"/>
                  <a:pt x="265872" y="742682"/>
                  <a:pt x="278751" y="734096"/>
                </a:cubicBezTo>
                <a:cubicBezTo>
                  <a:pt x="442871" y="487914"/>
                  <a:pt x="244252" y="797341"/>
                  <a:pt x="356024" y="592428"/>
                </a:cubicBezTo>
                <a:cubicBezTo>
                  <a:pt x="370848" y="565251"/>
                  <a:pt x="390920" y="541272"/>
                  <a:pt x="407540" y="515155"/>
                </a:cubicBezTo>
                <a:cubicBezTo>
                  <a:pt x="420979" y="494037"/>
                  <a:pt x="433297" y="472226"/>
                  <a:pt x="446176" y="450761"/>
                </a:cubicBezTo>
                <a:cubicBezTo>
                  <a:pt x="450469" y="433589"/>
                  <a:pt x="456860" y="416809"/>
                  <a:pt x="459055" y="399245"/>
                </a:cubicBezTo>
                <a:cubicBezTo>
                  <a:pt x="463850" y="360883"/>
                  <a:pt x="458006" y="259675"/>
                  <a:pt x="484813" y="206062"/>
                </a:cubicBezTo>
                <a:cubicBezTo>
                  <a:pt x="499716" y="176256"/>
                  <a:pt x="524287" y="150149"/>
                  <a:pt x="549207" y="128789"/>
                </a:cubicBezTo>
                <a:cubicBezTo>
                  <a:pt x="565504" y="114820"/>
                  <a:pt x="583551" y="103031"/>
                  <a:pt x="600723" y="90152"/>
                </a:cubicBezTo>
                <a:cubicBezTo>
                  <a:pt x="614773" y="69077"/>
                  <a:pt x="633895" y="29661"/>
                  <a:pt x="665117" y="25758"/>
                </a:cubicBezTo>
                <a:cubicBezTo>
                  <a:pt x="686838" y="23043"/>
                  <a:pt x="708046" y="34344"/>
                  <a:pt x="729511" y="38637"/>
                </a:cubicBezTo>
                <a:cubicBezTo>
                  <a:pt x="755269" y="34344"/>
                  <a:pt x="781773" y="33262"/>
                  <a:pt x="806785" y="25758"/>
                </a:cubicBezTo>
                <a:cubicBezTo>
                  <a:pt x="825174" y="20241"/>
                  <a:pt x="839101" y="0"/>
                  <a:pt x="858300" y="0"/>
                </a:cubicBezTo>
                <a:cubicBezTo>
                  <a:pt x="887349" y="0"/>
                  <a:pt x="961168" y="25704"/>
                  <a:pt x="999968" y="38637"/>
                </a:cubicBezTo>
                <a:cubicBezTo>
                  <a:pt x="1012847" y="60102"/>
                  <a:pt x="1024719" y="82203"/>
                  <a:pt x="1038604" y="103031"/>
                </a:cubicBezTo>
                <a:cubicBezTo>
                  <a:pt x="1050511" y="120891"/>
                  <a:pt x="1064765" y="137080"/>
                  <a:pt x="1077241" y="154547"/>
                </a:cubicBezTo>
                <a:cubicBezTo>
                  <a:pt x="1086238" y="167142"/>
                  <a:pt x="1094002" y="180588"/>
                  <a:pt x="1102999" y="193183"/>
                </a:cubicBezTo>
                <a:cubicBezTo>
                  <a:pt x="1115475" y="210650"/>
                  <a:pt x="1129728" y="226839"/>
                  <a:pt x="1141635" y="244699"/>
                </a:cubicBezTo>
                <a:cubicBezTo>
                  <a:pt x="1164100" y="278397"/>
                  <a:pt x="1181730" y="315330"/>
                  <a:pt x="1206030" y="347730"/>
                </a:cubicBezTo>
                <a:cubicBezTo>
                  <a:pt x="1218909" y="364902"/>
                  <a:pt x="1232190" y="381779"/>
                  <a:pt x="1244666" y="399245"/>
                </a:cubicBezTo>
                <a:cubicBezTo>
                  <a:pt x="1274462" y="440960"/>
                  <a:pt x="1266616" y="441148"/>
                  <a:pt x="1309061" y="476519"/>
                </a:cubicBezTo>
                <a:cubicBezTo>
                  <a:pt x="1320952" y="486428"/>
                  <a:pt x="1334818" y="493690"/>
                  <a:pt x="1347697" y="502276"/>
                </a:cubicBezTo>
                <a:cubicBezTo>
                  <a:pt x="1356283" y="515155"/>
                  <a:pt x="1366533" y="527069"/>
                  <a:pt x="1373455" y="540913"/>
                </a:cubicBezTo>
                <a:cubicBezTo>
                  <a:pt x="1379365" y="552733"/>
                  <a:pt x="1406518" y="621650"/>
                  <a:pt x="1412092" y="643944"/>
                </a:cubicBezTo>
                <a:cubicBezTo>
                  <a:pt x="1417401" y="665180"/>
                  <a:pt x="1419212" y="687220"/>
                  <a:pt x="1424971" y="708338"/>
                </a:cubicBezTo>
                <a:cubicBezTo>
                  <a:pt x="1432115" y="734533"/>
                  <a:pt x="1450728" y="785612"/>
                  <a:pt x="1450728" y="785612"/>
                </a:cubicBezTo>
                <a:cubicBezTo>
                  <a:pt x="1446435" y="854299"/>
                  <a:pt x="1452027" y="924328"/>
                  <a:pt x="1437849" y="991673"/>
                </a:cubicBezTo>
                <a:cubicBezTo>
                  <a:pt x="1434097" y="1009496"/>
                  <a:pt x="1410873" y="1016318"/>
                  <a:pt x="1399213" y="1030310"/>
                </a:cubicBezTo>
                <a:cubicBezTo>
                  <a:pt x="1345553" y="1094702"/>
                  <a:pt x="1405650" y="1047485"/>
                  <a:pt x="1334818" y="1094704"/>
                </a:cubicBezTo>
                <a:cubicBezTo>
                  <a:pt x="1301564" y="1139044"/>
                  <a:pt x="1265137" y="1192674"/>
                  <a:pt x="1218909" y="1223493"/>
                </a:cubicBezTo>
                <a:cubicBezTo>
                  <a:pt x="1193151" y="1240665"/>
                  <a:pt x="1168513" y="1259650"/>
                  <a:pt x="1141635" y="1275009"/>
                </a:cubicBezTo>
                <a:cubicBezTo>
                  <a:pt x="1108394" y="1294004"/>
                  <a:pt x="1048819" y="1325303"/>
                  <a:pt x="1012847" y="1352282"/>
                </a:cubicBezTo>
                <a:cubicBezTo>
                  <a:pt x="795321" y="1515426"/>
                  <a:pt x="1097290" y="1287874"/>
                  <a:pt x="896937" y="1468192"/>
                </a:cubicBezTo>
                <a:cubicBezTo>
                  <a:pt x="873927" y="1488901"/>
                  <a:pt x="845421" y="1502535"/>
                  <a:pt x="819663" y="1519707"/>
                </a:cubicBezTo>
                <a:cubicBezTo>
                  <a:pt x="806784" y="1528293"/>
                  <a:pt x="796295" y="1542920"/>
                  <a:pt x="781027" y="1545465"/>
                </a:cubicBezTo>
                <a:cubicBezTo>
                  <a:pt x="755269" y="1549758"/>
                  <a:pt x="729360" y="1553223"/>
                  <a:pt x="703754" y="1558344"/>
                </a:cubicBezTo>
                <a:cubicBezTo>
                  <a:pt x="686397" y="1561815"/>
                  <a:pt x="669517" y="1567383"/>
                  <a:pt x="652238" y="1571223"/>
                </a:cubicBezTo>
                <a:cubicBezTo>
                  <a:pt x="630870" y="1575972"/>
                  <a:pt x="609309" y="1579809"/>
                  <a:pt x="587844" y="1584102"/>
                </a:cubicBezTo>
                <a:cubicBezTo>
                  <a:pt x="523450" y="1575516"/>
                  <a:pt x="452149" y="1588601"/>
                  <a:pt x="394661" y="1558344"/>
                </a:cubicBezTo>
                <a:cubicBezTo>
                  <a:pt x="360682" y="1540461"/>
                  <a:pt x="370296" y="1482464"/>
                  <a:pt x="343145" y="1455313"/>
                </a:cubicBezTo>
                <a:cubicBezTo>
                  <a:pt x="308020" y="1420187"/>
                  <a:pt x="297055" y="1405579"/>
                  <a:pt x="252993" y="1378040"/>
                </a:cubicBezTo>
                <a:cubicBezTo>
                  <a:pt x="236713" y="1367865"/>
                  <a:pt x="218147" y="1361807"/>
                  <a:pt x="201478" y="1352282"/>
                </a:cubicBezTo>
                <a:cubicBezTo>
                  <a:pt x="188039" y="1344602"/>
                  <a:pt x="175720" y="1335110"/>
                  <a:pt x="162841" y="1326524"/>
                </a:cubicBezTo>
                <a:cubicBezTo>
                  <a:pt x="110643" y="1248229"/>
                  <a:pt x="159844" y="1331414"/>
                  <a:pt x="124204" y="1236372"/>
                </a:cubicBezTo>
                <a:cubicBezTo>
                  <a:pt x="102976" y="1179762"/>
                  <a:pt x="99864" y="1193777"/>
                  <a:pt x="72689" y="1146220"/>
                </a:cubicBezTo>
                <a:cubicBezTo>
                  <a:pt x="63164" y="1129551"/>
                  <a:pt x="55517" y="1111876"/>
                  <a:pt x="46931" y="1094704"/>
                </a:cubicBezTo>
                <a:cubicBezTo>
                  <a:pt x="42638" y="1060360"/>
                  <a:pt x="43159" y="1025064"/>
                  <a:pt x="34052" y="991673"/>
                </a:cubicBezTo>
                <a:cubicBezTo>
                  <a:pt x="29979" y="976740"/>
                  <a:pt x="10003" y="968421"/>
                  <a:pt x="8294" y="953037"/>
                </a:cubicBezTo>
                <a:cubicBezTo>
                  <a:pt x="0" y="878389"/>
                  <a:pt x="8568" y="875695"/>
                  <a:pt x="59810" y="862885"/>
                </a:cubicBezTo>
                <a:cubicBezTo>
                  <a:pt x="63975" y="861844"/>
                  <a:pt x="36199" y="890788"/>
                  <a:pt x="46931" y="88864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4191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25908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38600" y="49530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25908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(1,1)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اثبات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r>
              <a:rPr lang="fa-IR" dirty="0" smtClean="0"/>
              <a:t>شرط تشکیل مثلث:</a:t>
            </a:r>
            <a:endParaRPr lang="en-US" dirty="0"/>
          </a:p>
          <a:p>
            <a:pPr algn="ctr" rtl="1">
              <a:buNone/>
            </a:pPr>
            <a:r>
              <a:rPr lang="fa-IR" dirty="0" smtClean="0"/>
              <a:t>  </a:t>
            </a:r>
            <a:r>
              <a:rPr lang="en-US" dirty="0" smtClean="0"/>
              <a:t>1+y&gt;x    ,     1+x&gt;y</a:t>
            </a:r>
          </a:p>
          <a:p>
            <a:pPr algn="ctr" rtl="1">
              <a:buNone/>
            </a:pPr>
            <a:r>
              <a:rPr lang="fa-IR" dirty="0" smtClean="0"/>
              <a:t>ودر</a:t>
            </a:r>
            <a:r>
              <a:rPr lang="en-US" dirty="0" smtClean="0"/>
              <a:t> </a:t>
            </a:r>
            <a:r>
              <a:rPr lang="fa-IR" dirty="0" smtClean="0"/>
              <a:t>نهایت</a:t>
            </a:r>
            <a:r>
              <a:rPr lang="en-US" dirty="0" smtClean="0"/>
              <a:t> </a:t>
            </a:r>
            <a:r>
              <a:rPr lang="fa-IR" dirty="0" smtClean="0"/>
              <a:t>:    (1) </a:t>
            </a:r>
            <a:r>
              <a:rPr lang="en-US" dirty="0" smtClean="0"/>
              <a:t>   </a:t>
            </a:r>
            <a:r>
              <a:rPr lang="fa-IR" dirty="0" smtClean="0"/>
              <a:t>   </a:t>
            </a:r>
            <a:r>
              <a:rPr lang="en-US" dirty="0" err="1" smtClean="0"/>
              <a:t>x+y</a:t>
            </a:r>
            <a:r>
              <a:rPr lang="en-US" dirty="0" smtClean="0"/>
              <a:t>&gt;1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1752600" y="2438400"/>
            <a:ext cx="2286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8600" y="2438400"/>
            <a:ext cx="1143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34290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21452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3276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2766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5908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667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ادامه ی اثبات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/>
              <a:t>قانون کسینوسها در مثلث</a:t>
            </a:r>
            <a:r>
              <a:rPr lang="en-US" dirty="0" smtClean="0"/>
              <a:t>:</a:t>
            </a:r>
          </a:p>
          <a:p>
            <a:pPr algn="ctr" rtl="1">
              <a:buNone/>
            </a:pPr>
            <a:r>
              <a:rPr lang="en-US" b="1" dirty="0" smtClean="0"/>
              <a:t>X</a:t>
            </a:r>
            <a:r>
              <a:rPr lang="en-US" b="1" dirty="0" smtClean="0">
                <a:latin typeface="Aharoni"/>
                <a:cs typeface="Aharoni"/>
              </a:rPr>
              <a:t>²+y²=1+2xy.cosA</a:t>
            </a:r>
          </a:p>
          <a:p>
            <a:pPr algn="ctr" rtl="1">
              <a:buNone/>
            </a:pPr>
            <a:r>
              <a:rPr lang="fa-IR" dirty="0" smtClean="0">
                <a:latin typeface="Aharoni"/>
              </a:rPr>
              <a:t>یا</a:t>
            </a:r>
          </a:p>
          <a:p>
            <a:pPr algn="ctr" rtl="1">
              <a:buNone/>
            </a:pPr>
            <a:r>
              <a:rPr lang="en-US" b="1" dirty="0" smtClean="0"/>
              <a:t>1</a:t>
            </a:r>
            <a:r>
              <a:rPr lang="en-US" b="1" dirty="0" smtClean="0">
                <a:latin typeface="Aharoni"/>
                <a:cs typeface="Aharoni"/>
              </a:rPr>
              <a:t>²</a:t>
            </a:r>
            <a:r>
              <a:rPr lang="en-US" b="1" dirty="0" smtClean="0"/>
              <a:t>=X</a:t>
            </a:r>
            <a:r>
              <a:rPr lang="en-US" b="1" dirty="0" smtClean="0">
                <a:latin typeface="Aharoni"/>
                <a:cs typeface="Aharoni"/>
              </a:rPr>
              <a:t>²+y²-2xy.cosA</a:t>
            </a:r>
            <a:endParaRPr lang="fa-IR" dirty="0" smtClean="0"/>
          </a:p>
          <a:p>
            <a:pPr algn="r" rtl="1"/>
            <a:r>
              <a:rPr lang="fa-IR" dirty="0" smtClean="0"/>
              <a:t>اگر </a:t>
            </a:r>
            <a:r>
              <a:rPr lang="en-US" dirty="0" smtClean="0"/>
              <a:t>A</a:t>
            </a:r>
            <a:r>
              <a:rPr lang="fa-IR" dirty="0" smtClean="0"/>
              <a:t> زاویه ایی منفرجه باشد </a:t>
            </a:r>
            <a:r>
              <a:rPr lang="en-US" dirty="0" err="1" smtClean="0"/>
              <a:t>cosA</a:t>
            </a:r>
            <a:r>
              <a:rPr lang="fa-IR" dirty="0" smtClean="0"/>
              <a:t> منفی است.</a:t>
            </a:r>
          </a:p>
          <a:p>
            <a:pPr algn="r" rtl="1"/>
            <a:r>
              <a:rPr lang="fa-IR" dirty="0" smtClean="0"/>
              <a:t>پس شرط اینکه </a:t>
            </a:r>
            <a:r>
              <a:rPr lang="en-US" dirty="0" smtClean="0"/>
              <a:t>ABC</a:t>
            </a:r>
            <a:r>
              <a:rPr lang="fa-IR" dirty="0" smtClean="0"/>
              <a:t>∆ منفرج الزاویه باشد، اینست که</a:t>
            </a:r>
          </a:p>
          <a:p>
            <a:pPr algn="ctr" rtl="1">
              <a:buNone/>
            </a:pPr>
            <a:r>
              <a:rPr lang="en-US" b="1" dirty="0" smtClean="0"/>
              <a:t>   (2)        X</a:t>
            </a:r>
            <a:r>
              <a:rPr lang="en-US" b="1" dirty="0" smtClean="0">
                <a:latin typeface="Aharoni"/>
                <a:cs typeface="Aharoni"/>
              </a:rPr>
              <a:t>²+y²&lt;1</a:t>
            </a:r>
            <a:endParaRPr lang="fa-IR" b="1" dirty="0" smtClean="0">
              <a:latin typeface="Aharoni"/>
              <a:cs typeface="Aharo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ادامه ی اثبات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/>
              <a:t>مساحت مثلث</a:t>
            </a:r>
            <a:r>
              <a:rPr lang="en-US" sz="2400" dirty="0" smtClean="0"/>
              <a:t> AOB</a:t>
            </a:r>
            <a:r>
              <a:rPr lang="fa-IR" sz="2400" dirty="0" smtClean="0"/>
              <a:t> - مساحت ربع دایره ی </a:t>
            </a:r>
            <a:r>
              <a:rPr lang="en-US" sz="2400" dirty="0" smtClean="0"/>
              <a:t>AOB</a:t>
            </a:r>
            <a:r>
              <a:rPr lang="fa-IR" sz="2400" dirty="0" smtClean="0"/>
              <a:t>=مساحت قطعه ی </a:t>
            </a:r>
            <a:r>
              <a:rPr lang="en-US" sz="2400" dirty="0" smtClean="0"/>
              <a:t>ABC</a:t>
            </a:r>
          </a:p>
          <a:p>
            <a:pPr algn="r" rtl="1">
              <a:buNone/>
            </a:pPr>
            <a:endParaRPr lang="en-US" sz="2400" dirty="0" smtClean="0"/>
          </a:p>
          <a:p>
            <a:pPr algn="r" rtl="1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¼</a:t>
            </a:r>
            <a:r>
              <a:rPr lang="el-GR" sz="2400" b="1" dirty="0" smtClean="0">
                <a:solidFill>
                  <a:srgbClr val="C00000"/>
                </a:solidFill>
              </a:rPr>
              <a:t>π</a:t>
            </a:r>
            <a:r>
              <a:rPr lang="en-US" sz="2400" b="1" dirty="0" smtClean="0">
                <a:solidFill>
                  <a:srgbClr val="C00000"/>
                </a:solidFill>
              </a:rPr>
              <a:t>(1</a:t>
            </a:r>
            <a:r>
              <a:rPr lang="en-US" sz="2400" b="1" dirty="0" smtClean="0">
                <a:solidFill>
                  <a:srgbClr val="C00000"/>
                </a:solidFill>
                <a:latin typeface="Aharoni"/>
                <a:cs typeface="Aharoni"/>
              </a:rPr>
              <a:t>²</a:t>
            </a:r>
            <a:r>
              <a:rPr lang="en-US" sz="2400" b="1" dirty="0" smtClean="0">
                <a:solidFill>
                  <a:srgbClr val="C00000"/>
                </a:solidFill>
              </a:rPr>
              <a:t>)-1/2(1)(1)</a:t>
            </a:r>
            <a:r>
              <a:rPr lang="fa-IR" sz="2400" b="1" dirty="0" smtClean="0">
                <a:solidFill>
                  <a:srgbClr val="C00000"/>
                </a:solidFill>
              </a:rPr>
              <a:t>=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</a:rPr>
              <a:t>مساحت قطعه ی </a:t>
            </a:r>
            <a:r>
              <a:rPr lang="en-US" sz="2400" b="1" dirty="0" smtClean="0">
                <a:solidFill>
                  <a:srgbClr val="C00000"/>
                </a:solidFill>
              </a:rPr>
              <a:t>ABC</a:t>
            </a:r>
          </a:p>
          <a:p>
            <a:pPr algn="r" rtl="1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=</a:t>
            </a:r>
            <a:r>
              <a:rPr lang="el-GR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(</a:t>
            </a:r>
            <a:r>
              <a:rPr lang="el-GR" sz="2400" b="1" dirty="0" smtClean="0">
                <a:solidFill>
                  <a:srgbClr val="C00000"/>
                </a:solidFill>
              </a:rPr>
              <a:t>π</a:t>
            </a:r>
            <a:r>
              <a:rPr lang="en-US" sz="2400" b="1" dirty="0" smtClean="0">
                <a:solidFill>
                  <a:srgbClr val="C00000"/>
                </a:solidFill>
              </a:rPr>
              <a:t>/4)-(1/2)         </a:t>
            </a:r>
          </a:p>
          <a:p>
            <a:pPr algn="r" rtl="1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       =(</a:t>
            </a:r>
            <a:r>
              <a:rPr lang="el-GR" sz="2400" b="1" dirty="0" smtClean="0">
                <a:solidFill>
                  <a:srgbClr val="C00000"/>
                </a:solidFill>
              </a:rPr>
              <a:t>π</a:t>
            </a:r>
            <a:r>
              <a:rPr lang="en-US" sz="2400" b="1" dirty="0" smtClean="0">
                <a:solidFill>
                  <a:srgbClr val="C00000"/>
                </a:solidFill>
              </a:rPr>
              <a:t>-2)/4          </a:t>
            </a:r>
            <a:r>
              <a:rPr lang="en-US" sz="2400" dirty="0" smtClean="0"/>
              <a:t>       </a:t>
            </a:r>
          </a:p>
          <a:p>
            <a:pPr rtl="1">
              <a:buNone/>
            </a:pPr>
            <a:endParaRPr lang="en-US" sz="2400" dirty="0" smtClean="0"/>
          </a:p>
          <a:p>
            <a:pPr algn="r" rtl="1">
              <a:buNone/>
            </a:pPr>
            <a:endParaRPr lang="en-US" sz="2400" dirty="0" smtClean="0"/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/>
          </a:p>
          <a:p>
            <a:pPr algn="r" rtl="1">
              <a:buNone/>
            </a:pP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38100" y="36957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43000" y="4876800"/>
            <a:ext cx="472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0200" y="29718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2362200"/>
            <a:ext cx="38100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933700" y="39243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596980" y="2987898"/>
            <a:ext cx="2289220" cy="1888901"/>
          </a:xfrm>
          <a:custGeom>
            <a:avLst/>
            <a:gdLst>
              <a:gd name="connsiteX0" fmla="*/ 0 w 2163651"/>
              <a:gd name="connsiteY0" fmla="*/ 0 h 1455312"/>
              <a:gd name="connsiteX1" fmla="*/ 605307 w 2163651"/>
              <a:gd name="connsiteY1" fmla="*/ 103031 h 1455312"/>
              <a:gd name="connsiteX2" fmla="*/ 1133341 w 2163651"/>
              <a:gd name="connsiteY2" fmla="*/ 296214 h 1455312"/>
              <a:gd name="connsiteX3" fmla="*/ 1429555 w 2163651"/>
              <a:gd name="connsiteY3" fmla="*/ 450760 h 1455312"/>
              <a:gd name="connsiteX4" fmla="*/ 1712890 w 2163651"/>
              <a:gd name="connsiteY4" fmla="*/ 695459 h 1455312"/>
              <a:gd name="connsiteX5" fmla="*/ 1970468 w 2163651"/>
              <a:gd name="connsiteY5" fmla="*/ 1017431 h 1455312"/>
              <a:gd name="connsiteX6" fmla="*/ 2163651 w 2163651"/>
              <a:gd name="connsiteY6" fmla="*/ 1455312 h 145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651" h="1455312">
                <a:moveTo>
                  <a:pt x="0" y="0"/>
                </a:moveTo>
                <a:cubicBezTo>
                  <a:pt x="208208" y="26831"/>
                  <a:pt x="416417" y="53662"/>
                  <a:pt x="605307" y="103031"/>
                </a:cubicBezTo>
                <a:cubicBezTo>
                  <a:pt x="794197" y="152400"/>
                  <a:pt x="995966" y="238259"/>
                  <a:pt x="1133341" y="296214"/>
                </a:cubicBezTo>
                <a:cubicBezTo>
                  <a:pt x="1270716" y="354169"/>
                  <a:pt x="1332964" y="384219"/>
                  <a:pt x="1429555" y="450760"/>
                </a:cubicBezTo>
                <a:cubicBezTo>
                  <a:pt x="1526147" y="517301"/>
                  <a:pt x="1622738" y="601014"/>
                  <a:pt x="1712890" y="695459"/>
                </a:cubicBezTo>
                <a:cubicBezTo>
                  <a:pt x="1803042" y="789904"/>
                  <a:pt x="1895341" y="890789"/>
                  <a:pt x="1970468" y="1017431"/>
                </a:cubicBezTo>
                <a:cubicBezTo>
                  <a:pt x="2045595" y="1144073"/>
                  <a:pt x="2104623" y="1299692"/>
                  <a:pt x="2163651" y="14553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48000" y="32766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95400" y="28956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57600" y="4876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95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 rot="2374494">
            <a:off x="791615" y="218356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X+y=1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ادامه ی اثبات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2400" dirty="0" smtClean="0"/>
              <a:t>¼</a:t>
            </a:r>
            <a:r>
              <a:rPr lang="el-GR" sz="2400" dirty="0" smtClean="0"/>
              <a:t>π</a:t>
            </a:r>
            <a:r>
              <a:rPr lang="en-US" sz="2400" dirty="0" smtClean="0"/>
              <a:t>(1</a:t>
            </a:r>
            <a:r>
              <a:rPr lang="en-US" sz="2400" dirty="0" smtClean="0">
                <a:latin typeface="Aharoni"/>
                <a:cs typeface="Aharoni"/>
              </a:rPr>
              <a:t>²</a:t>
            </a:r>
            <a:r>
              <a:rPr lang="en-US" sz="2400" dirty="0" smtClean="0"/>
              <a:t>)-1/2(1)(1)</a:t>
            </a:r>
            <a:r>
              <a:rPr lang="fa-IR" sz="2400" dirty="0" smtClean="0"/>
              <a:t>=مساحت قطعه ی </a:t>
            </a:r>
            <a:r>
              <a:rPr lang="en-US" sz="2400" dirty="0" smtClean="0"/>
              <a:t>ABC</a:t>
            </a:r>
          </a:p>
          <a:p>
            <a:pPr rtl="1">
              <a:buNone/>
            </a:pPr>
            <a:r>
              <a:rPr lang="en-US" sz="2400" dirty="0" smtClean="0"/>
              <a:t>=</a:t>
            </a:r>
            <a:r>
              <a:rPr lang="el-GR" sz="2400" dirty="0" smtClean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π</a:t>
            </a:r>
            <a:r>
              <a:rPr lang="en-US" sz="2400" dirty="0" smtClean="0"/>
              <a:t>/4)-(1/2)</a:t>
            </a:r>
          </a:p>
          <a:p>
            <a:pPr rtl="1">
              <a:buNone/>
            </a:pPr>
            <a:r>
              <a:rPr lang="en-US" sz="2400" dirty="0" smtClean="0"/>
              <a:t>=(</a:t>
            </a:r>
            <a:r>
              <a:rPr lang="el-GR" sz="2400" dirty="0" smtClean="0"/>
              <a:t>π</a:t>
            </a:r>
            <a:r>
              <a:rPr lang="en-US" sz="2400" dirty="0" smtClean="0"/>
              <a:t>-2)/4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پایان گفتار اول</a:t>
            </a: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346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به نام خداوند جان و خرد</vt:lpstr>
      <vt:lpstr>احتمال و عدد π </vt:lpstr>
      <vt:lpstr>احتمال و عدد π </vt:lpstr>
      <vt:lpstr>اثبات</vt:lpstr>
      <vt:lpstr>اثبات</vt:lpstr>
      <vt:lpstr>ادامه ی اثبات</vt:lpstr>
      <vt:lpstr>ادامه ی اثبات</vt:lpstr>
      <vt:lpstr>ادامه ی اثبات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گفتار اول</dc:title>
  <dc:creator>LENOVO</dc:creator>
  <cp:lastModifiedBy>test</cp:lastModifiedBy>
  <cp:revision>29</cp:revision>
  <dcterms:created xsi:type="dcterms:W3CDTF">2009-08-26T13:56:50Z</dcterms:created>
  <dcterms:modified xsi:type="dcterms:W3CDTF">2009-04-06T17:19:49Z</dcterms:modified>
</cp:coreProperties>
</file>